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  <p:sldMasterId id="2147483661" r:id="rId4"/>
    <p:sldMasterId id="2147483690" r:id="rId5"/>
  </p:sldMasterIdLst>
  <p:notesMasterIdLst>
    <p:notesMasterId r:id="rId23"/>
  </p:notesMasterIdLst>
  <p:sldIdLst>
    <p:sldId id="256" r:id="rId6"/>
    <p:sldId id="318" r:id="rId7"/>
    <p:sldId id="274" r:id="rId8"/>
    <p:sldId id="1301" r:id="rId9"/>
    <p:sldId id="1298" r:id="rId10"/>
    <p:sldId id="312" r:id="rId11"/>
    <p:sldId id="1261" r:id="rId12"/>
    <p:sldId id="4730" r:id="rId13"/>
    <p:sldId id="4728" r:id="rId14"/>
    <p:sldId id="4731" r:id="rId15"/>
    <p:sldId id="1295" r:id="rId16"/>
    <p:sldId id="1358" r:id="rId17"/>
    <p:sldId id="1316" r:id="rId18"/>
    <p:sldId id="4733" r:id="rId19"/>
    <p:sldId id="295" r:id="rId20"/>
    <p:sldId id="4732" r:id="rId21"/>
    <p:sldId id="1293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hcmyqXApBr04oLdwRwokpyU9dLR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n Pärnits" initials="SP" lastIdx="1" clrIdx="0">
    <p:extLst>
      <p:ext uri="{19B8F6BF-5375-455C-9EA6-DF929625EA0E}">
        <p15:presenceInfo xmlns:p15="http://schemas.microsoft.com/office/powerpoint/2012/main" userId="8780e9680067f5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15"/>
    <p:restoredTop sz="95503" autoAdjust="0"/>
  </p:normalViewPr>
  <p:slideViewPr>
    <p:cSldViewPr snapToGrid="0">
      <p:cViewPr varScale="1">
        <p:scale>
          <a:sx n="104" d="100"/>
          <a:sy n="104" d="100"/>
        </p:scale>
        <p:origin x="24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52" Type="http://customschemas.google.com/relationships/presentationmetadata" Target="meta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D03C9-3C31-534A-BD9C-1588D8B651BE}" type="slidenum">
              <a:rPr lang="en-EE" smtClean="0"/>
              <a:t>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3949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D03C9-3C31-534A-BD9C-1588D8B651BE}" type="slidenum">
              <a:rPr lang="en-EE" smtClean="0"/>
              <a:t>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6783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4"/>
          <p:cNvSpPr txBox="1"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14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4"/>
          <p:cNvSpPr txBox="1">
            <a:spLocks noGrp="1"/>
          </p:cNvSpPr>
          <p:nvPr>
            <p:ph type="ftr" idx="11"/>
          </p:nvPr>
        </p:nvSpPr>
        <p:spPr>
          <a:xfrm>
            <a:off x="4038605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4"/>
          <p:cNvSpPr txBox="1">
            <a:spLocks noGrp="1"/>
          </p:cNvSpPr>
          <p:nvPr>
            <p:ph type="sldNum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4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" y="5774721"/>
            <a:ext cx="1620434" cy="5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2" name="Google Shape;142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3" name="Google Shape;143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" name="Google Shape;150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5"/>
          <p:cNvSpPr txBox="1"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75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5"/>
          <p:cNvSpPr txBox="1">
            <a:spLocks noGrp="1"/>
          </p:cNvSpPr>
          <p:nvPr>
            <p:ph type="ftr" idx="11"/>
          </p:nvPr>
        </p:nvSpPr>
        <p:spPr>
          <a:xfrm>
            <a:off x="4038605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5"/>
          <p:cNvSpPr txBox="1">
            <a:spLocks noGrp="1"/>
          </p:cNvSpPr>
          <p:nvPr>
            <p:ph type="sldNum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6"/>
          <p:cNvSpPr txBox="1">
            <a:spLocks noGrp="1"/>
          </p:cNvSpPr>
          <p:nvPr>
            <p:ph type="ftr" idx="11"/>
          </p:nvPr>
        </p:nvSpPr>
        <p:spPr>
          <a:xfrm>
            <a:off x="4038600" y="5316072"/>
            <a:ext cx="4114800" cy="140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77"/>
          <p:cNvSpPr txBox="1">
            <a:spLocks noGrp="1"/>
          </p:cNvSpPr>
          <p:nvPr>
            <p:ph type="ftr" idx="11"/>
          </p:nvPr>
        </p:nvSpPr>
        <p:spPr>
          <a:xfrm>
            <a:off x="4038600" y="5316072"/>
            <a:ext cx="4114800" cy="140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18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298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7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6" name="Google Shape;206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74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436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8" name="Google Shape;218;p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694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736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32" name="Google Shape;232;p8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3" name="Google Shape;233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782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8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8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068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71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8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005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6"/>
          <p:cNvSpPr txBox="1">
            <a:spLocks noGrp="1"/>
          </p:cNvSpPr>
          <p:nvPr>
            <p:ph type="title"/>
          </p:nvPr>
        </p:nvSpPr>
        <p:spPr>
          <a:xfrm>
            <a:off x="191345" y="260350"/>
            <a:ext cx="12000655" cy="64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 b="0" cap="none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86"/>
          <p:cNvSpPr/>
          <p:nvPr/>
        </p:nvSpPr>
        <p:spPr>
          <a:xfrm>
            <a:off x="1" y="260648"/>
            <a:ext cx="191344" cy="648072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99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177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z_AyX85cxzA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inor.ee/en/about-u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 39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95" name="Google Shape;395;p109" descr="A high angle view of a city&#10;&#10;Description automatically generated with low confidence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Community Day 2024">
            <a:hlinkClick r:id="" action="ppaction://media"/>
            <a:extLst>
              <a:ext uri="{FF2B5EF4-FFF2-40B4-BE49-F238E27FC236}">
                <a16:creationId xmlns:a16="http://schemas.microsoft.com/office/drawing/2014/main" id="{2CC8BA34-F9FA-3117-C383-1F1C59951C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228" y="115404"/>
            <a:ext cx="11803117" cy="66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C8C8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" name="Google Shape;512;p10"/>
          <p:cNvCxnSpPr/>
          <p:nvPr/>
        </p:nvCxnSpPr>
        <p:spPr>
          <a:xfrm>
            <a:off x="1666854" y="2678185"/>
            <a:ext cx="1239981" cy="1838311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513" name="Google Shape;513;p10"/>
          <p:cNvSpPr txBox="1">
            <a:spLocks noGrp="1"/>
          </p:cNvSpPr>
          <p:nvPr>
            <p:ph type="title"/>
          </p:nvPr>
        </p:nvSpPr>
        <p:spPr>
          <a:xfrm>
            <a:off x="838200" y="259590"/>
            <a:ext cx="10515600" cy="118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1" dirty="0" err="1">
                <a:solidFill>
                  <a:srgbClr val="002060"/>
                </a:solidFill>
              </a:rPr>
              <a:t>Ülemiste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linnaku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tervise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mudel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14" name="Google Shape;514;p10"/>
          <p:cNvSpPr txBox="1"/>
          <p:nvPr/>
        </p:nvSpPr>
        <p:spPr>
          <a:xfrm>
            <a:off x="1711037" y="4542434"/>
            <a:ext cx="2986087" cy="9039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5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37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Ülemiste linnaku tööandjad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0"/>
          <p:cNvSpPr txBox="1"/>
          <p:nvPr/>
        </p:nvSpPr>
        <p:spPr>
          <a:xfrm>
            <a:off x="1017814" y="3123764"/>
            <a:ext cx="2986087" cy="9039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5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37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Ülemiste linnaku teenuseosutajad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0"/>
          <p:cNvSpPr txBox="1"/>
          <p:nvPr/>
        </p:nvSpPr>
        <p:spPr>
          <a:xfrm>
            <a:off x="325582" y="1705095"/>
            <a:ext cx="2986087" cy="9039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5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37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Tervisliku Ülemiste meeskond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Google Shape;517;p10"/>
          <p:cNvCxnSpPr/>
          <p:nvPr/>
        </p:nvCxnSpPr>
        <p:spPr>
          <a:xfrm>
            <a:off x="2253929" y="6233679"/>
            <a:ext cx="969969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dash"/>
            <a:miter lim="800000"/>
            <a:headEnd type="none" w="sm" len="sm"/>
            <a:tailEnd type="stealth" w="lg" len="lg"/>
          </a:ln>
        </p:spPr>
      </p:cxnSp>
      <p:cxnSp>
        <p:nvCxnSpPr>
          <p:cNvPr id="518" name="Google Shape;518;p10"/>
          <p:cNvCxnSpPr/>
          <p:nvPr/>
        </p:nvCxnSpPr>
        <p:spPr>
          <a:xfrm>
            <a:off x="3532910" y="2157090"/>
            <a:ext cx="1275051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519" name="Google Shape;519;p10"/>
          <p:cNvCxnSpPr/>
          <p:nvPr/>
        </p:nvCxnSpPr>
        <p:spPr>
          <a:xfrm>
            <a:off x="4196873" y="3548050"/>
            <a:ext cx="611088" cy="1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520" name="Google Shape;520;p10"/>
          <p:cNvCxnSpPr/>
          <p:nvPr/>
        </p:nvCxnSpPr>
        <p:spPr>
          <a:xfrm>
            <a:off x="1156314" y="2668780"/>
            <a:ext cx="277783" cy="413881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521" name="Google Shape;521;p10"/>
          <p:cNvCxnSpPr/>
          <p:nvPr/>
        </p:nvCxnSpPr>
        <p:spPr>
          <a:xfrm>
            <a:off x="2111564" y="4093810"/>
            <a:ext cx="284731" cy="41557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522" name="Google Shape;522;p10"/>
          <p:cNvSpPr txBox="1"/>
          <p:nvPr/>
        </p:nvSpPr>
        <p:spPr>
          <a:xfrm>
            <a:off x="6241472" y="5605481"/>
            <a:ext cx="3076328" cy="62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Töötajad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0096" y="1705095"/>
            <a:ext cx="6946900" cy="37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F7A618E-C9A3-5485-391D-4330F9973E2D}"/>
              </a:ext>
            </a:extLst>
          </p:cNvPr>
          <p:cNvSpPr/>
          <p:nvPr/>
        </p:nvSpPr>
        <p:spPr>
          <a:xfrm flipV="1">
            <a:off x="11220567" y="457591"/>
            <a:ext cx="1618802" cy="161880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50C8C8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29E3D7-D21E-1767-6E60-2981FF6CF518}"/>
              </a:ext>
            </a:extLst>
          </p:cNvPr>
          <p:cNvSpPr/>
          <p:nvPr/>
        </p:nvSpPr>
        <p:spPr>
          <a:xfrm rot="2262333">
            <a:off x="-282096" y="5889041"/>
            <a:ext cx="2986098" cy="2986098"/>
          </a:xfrm>
          <a:prstGeom prst="rect">
            <a:avLst/>
          </a:prstGeom>
          <a:solidFill>
            <a:srgbClr val="FFB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437FD3-0308-8112-5B9B-2BF4C5749393}"/>
              </a:ext>
            </a:extLst>
          </p:cNvPr>
          <p:cNvGrpSpPr/>
          <p:nvPr/>
        </p:nvGrpSpPr>
        <p:grpSpPr>
          <a:xfrm rot="2111249">
            <a:off x="-1709838" y="-1157448"/>
            <a:ext cx="4129684" cy="2035029"/>
            <a:chOff x="4914900" y="598901"/>
            <a:chExt cx="2754234" cy="1357234"/>
          </a:xfrm>
          <a:solidFill>
            <a:srgbClr val="FFAA96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8E6386-A766-CCFC-4C38-2B47EEF0FBE7}"/>
                </a:ext>
              </a:extLst>
            </p:cNvPr>
            <p:cNvSpPr/>
            <p:nvPr/>
          </p:nvSpPr>
          <p:spPr>
            <a:xfrm>
              <a:off x="4914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F1066A-F2FF-4AA8-00E1-45C240E794CE}"/>
                </a:ext>
              </a:extLst>
            </p:cNvPr>
            <p:cNvSpPr/>
            <p:nvPr/>
          </p:nvSpPr>
          <p:spPr>
            <a:xfrm>
              <a:off x="5593517" y="598901"/>
              <a:ext cx="1366083" cy="13572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6C45E-8528-F6C6-A60B-72FEDA558EEB}"/>
                </a:ext>
              </a:extLst>
            </p:cNvPr>
            <p:cNvSpPr/>
            <p:nvPr/>
          </p:nvSpPr>
          <p:spPr>
            <a:xfrm>
              <a:off x="6311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1C6C-0427-93DD-A141-06C8B6FF5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660" y="155863"/>
            <a:ext cx="6101339" cy="748145"/>
          </a:xfrm>
        </p:spPr>
        <p:txBody>
          <a:bodyPr/>
          <a:lstStyle/>
          <a:p>
            <a:r>
              <a:rPr lang="en-EE" b="1" dirty="0">
                <a:solidFill>
                  <a:srgbClr val="002060"/>
                </a:solidFill>
              </a:rPr>
              <a:t>ÜC tervisemudeli rakendamine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499A44-178F-6F17-3095-7368B7BCBE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23" y="1063334"/>
            <a:ext cx="9370868" cy="517448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0AFF7CF-C032-E903-8384-AD513DC9F8E4}"/>
              </a:ext>
            </a:extLst>
          </p:cNvPr>
          <p:cNvSpPr/>
          <p:nvPr/>
        </p:nvSpPr>
        <p:spPr>
          <a:xfrm flipV="1">
            <a:off x="280858" y="5083335"/>
            <a:ext cx="1618802" cy="161880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50C8C8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6943AB-2E12-5EC3-BEC2-72D9F1E937EC}"/>
              </a:ext>
            </a:extLst>
          </p:cNvPr>
          <p:cNvGrpSpPr/>
          <p:nvPr/>
        </p:nvGrpSpPr>
        <p:grpSpPr>
          <a:xfrm rot="2111249">
            <a:off x="6072967" y="-1703694"/>
            <a:ext cx="4129684" cy="2035029"/>
            <a:chOff x="4914900" y="598901"/>
            <a:chExt cx="2754234" cy="1357234"/>
          </a:xfrm>
          <a:solidFill>
            <a:srgbClr val="FFAA96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BD3077-D670-8E6E-4424-826EE058B48E}"/>
                </a:ext>
              </a:extLst>
            </p:cNvPr>
            <p:cNvSpPr/>
            <p:nvPr/>
          </p:nvSpPr>
          <p:spPr>
            <a:xfrm>
              <a:off x="4914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D2FA44-9075-02AC-B25E-2953D3F49705}"/>
                </a:ext>
              </a:extLst>
            </p:cNvPr>
            <p:cNvSpPr/>
            <p:nvPr/>
          </p:nvSpPr>
          <p:spPr>
            <a:xfrm>
              <a:off x="5593517" y="598901"/>
              <a:ext cx="1366083" cy="13572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E66889-1D86-D348-B7C0-85C13A8AA138}"/>
                </a:ext>
              </a:extLst>
            </p:cNvPr>
            <p:cNvSpPr/>
            <p:nvPr/>
          </p:nvSpPr>
          <p:spPr>
            <a:xfrm>
              <a:off x="6311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 dirty="0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BA0CC1E-6742-7452-FCFE-E7FDA31D4E04}"/>
              </a:ext>
            </a:extLst>
          </p:cNvPr>
          <p:cNvSpPr/>
          <p:nvPr/>
        </p:nvSpPr>
        <p:spPr>
          <a:xfrm>
            <a:off x="8854978" y="5459026"/>
            <a:ext cx="4242697" cy="4242697"/>
          </a:xfrm>
          <a:prstGeom prst="ellipse">
            <a:avLst/>
          </a:prstGeom>
          <a:solidFill>
            <a:srgbClr val="AA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50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65DFB7-BA14-7346-A7FD-BEFD82A869E8}"/>
              </a:ext>
            </a:extLst>
          </p:cNvPr>
          <p:cNvSpPr txBox="1"/>
          <p:nvPr/>
        </p:nvSpPr>
        <p:spPr>
          <a:xfrm>
            <a:off x="3913606" y="278514"/>
            <a:ext cx="323167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t-EE" sz="3600" dirty="0">
                <a:solidFill>
                  <a:srgbClr val="000178"/>
                </a:solidFill>
                <a:latin typeface="TT Firs Neue Light" panose="02000803030000020004" pitchFamily="2" charset="77"/>
              </a:rPr>
              <a:t>Sotsiaalne keskkond</a:t>
            </a:r>
            <a:endParaRPr lang="en-GB" sz="3600" dirty="0">
              <a:solidFill>
                <a:srgbClr val="000178"/>
              </a:solidFill>
              <a:latin typeface="TT Firs Neue Light" panose="0200080303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E4A9F-84A3-E8C6-ED69-14FF55248B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255" y="1646886"/>
            <a:ext cx="3602667" cy="475438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89B72DE-B4EC-FCA3-CF7C-DE569220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134" y="3429000"/>
            <a:ext cx="4435365" cy="297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613;p21">
            <a:extLst>
              <a:ext uri="{FF2B5EF4-FFF2-40B4-BE49-F238E27FC236}">
                <a16:creationId xmlns:a16="http://schemas.microsoft.com/office/drawing/2014/main" id="{B8A53460-C1C6-C32B-2F89-58898C45C7B4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711" y="587026"/>
            <a:ext cx="4671865" cy="284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A group of people walking on the street&#10;&#10;Description automatically generated">
            <a:extLst>
              <a:ext uri="{FF2B5EF4-FFF2-40B4-BE49-F238E27FC236}">
                <a16:creationId xmlns:a16="http://schemas.microsoft.com/office/drawing/2014/main" id="{50544A4E-A2DC-6A4D-BB01-240CC79AD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0" y="832512"/>
            <a:ext cx="3626068" cy="55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690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88BA50F-8280-8B7E-3ECC-ED92C0300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41" y="0"/>
            <a:ext cx="9049380" cy="60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0A99412-BFBB-EB97-B396-B2E03F5329BF}"/>
              </a:ext>
            </a:extLst>
          </p:cNvPr>
          <p:cNvSpPr/>
          <p:nvPr/>
        </p:nvSpPr>
        <p:spPr>
          <a:xfrm flipV="1">
            <a:off x="-447909" y="4053407"/>
            <a:ext cx="1618802" cy="161880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50C8C8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37ECC5-20F6-F681-CDC2-9DA701EB2A05}"/>
              </a:ext>
            </a:extLst>
          </p:cNvPr>
          <p:cNvSpPr/>
          <p:nvPr/>
        </p:nvSpPr>
        <p:spPr>
          <a:xfrm rot="2262333">
            <a:off x="8757648" y="6488998"/>
            <a:ext cx="2986098" cy="2986098"/>
          </a:xfrm>
          <a:prstGeom prst="rect">
            <a:avLst/>
          </a:prstGeom>
          <a:solidFill>
            <a:srgbClr val="FFB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11647F-5C2B-BF80-18C6-553B8ACCBBEA}"/>
              </a:ext>
            </a:extLst>
          </p:cNvPr>
          <p:cNvGrpSpPr/>
          <p:nvPr/>
        </p:nvGrpSpPr>
        <p:grpSpPr>
          <a:xfrm rot="19360203">
            <a:off x="11189839" y="1473811"/>
            <a:ext cx="4129684" cy="2035029"/>
            <a:chOff x="4914900" y="598901"/>
            <a:chExt cx="2754234" cy="1357234"/>
          </a:xfrm>
          <a:solidFill>
            <a:srgbClr val="FFAA96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FA6472-E7B4-A4FD-0D0A-D40A36200C1A}"/>
                </a:ext>
              </a:extLst>
            </p:cNvPr>
            <p:cNvSpPr/>
            <p:nvPr/>
          </p:nvSpPr>
          <p:spPr>
            <a:xfrm>
              <a:off x="4914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D46782-48FF-BF86-4A69-D618E74F5DA4}"/>
                </a:ext>
              </a:extLst>
            </p:cNvPr>
            <p:cNvSpPr/>
            <p:nvPr/>
          </p:nvSpPr>
          <p:spPr>
            <a:xfrm>
              <a:off x="5593517" y="598901"/>
              <a:ext cx="1366083" cy="13572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964649-7A5B-D2CA-082E-598512D8D220}"/>
                </a:ext>
              </a:extLst>
            </p:cNvPr>
            <p:cNvSpPr/>
            <p:nvPr/>
          </p:nvSpPr>
          <p:spPr>
            <a:xfrm>
              <a:off x="6311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754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4EC3D-EC01-84B3-D000-F51FCEB05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7370C-7CEA-E0DE-6524-A6F0EABFD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B6465-C6D1-3ACA-1985-FD66004281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C5BB1-C19E-F05C-4328-FE0F7BC8E99C}"/>
              </a:ext>
            </a:extLst>
          </p:cNvPr>
          <p:cNvSpPr txBox="1"/>
          <p:nvPr/>
        </p:nvSpPr>
        <p:spPr>
          <a:xfrm>
            <a:off x="4929352" y="1027906"/>
            <a:ext cx="6043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3600" dirty="0">
                <a:solidFill>
                  <a:srgbClr val="000178"/>
                </a:solidFill>
                <a:latin typeface="TT Firs Neue Light" panose="02000803030000020004" pitchFamily="2" charset="77"/>
              </a:rPr>
              <a:t>Kogukonnamaja valmib jaanuaris 2025</a:t>
            </a:r>
          </a:p>
        </p:txBody>
      </p:sp>
    </p:spTree>
    <p:extLst>
      <p:ext uri="{BB962C8B-B14F-4D97-AF65-F5344CB8AC3E}">
        <p14:creationId xmlns:p14="http://schemas.microsoft.com/office/powerpoint/2010/main" val="3098474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E690-CD19-D7E2-A4AE-E65A627D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3FC42-8A8C-7DB6-4D0B-EC4089B3F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69102-3A7A-C09B-8D79-CFA9B8F03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470" y="0"/>
            <a:ext cx="5047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3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8BB22-08C9-C189-83EE-7B1611F2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CAE36-231D-AAD1-31CD-65FA45B2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TERETULEMAST ÜLEMISTE CITY KOGUKONDA!</a:t>
            </a:r>
            <a:endParaRPr lang="et-EE" sz="48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826F0-F46E-CEDF-3557-C41478FFF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/>
            <a:endParaRPr lang="et-EE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00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inor Ülemiste">
            <a:extLst>
              <a:ext uri="{FF2B5EF4-FFF2-40B4-BE49-F238E27FC236}">
                <a16:creationId xmlns:a16="http://schemas.microsoft.com/office/drawing/2014/main" id="{D023B237-921B-EB4E-917E-9EB2E4BFD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E776E4-F8CA-F592-756C-F72AB6E696A6}"/>
              </a:ext>
            </a:extLst>
          </p:cNvPr>
          <p:cNvSpPr txBox="1"/>
          <p:nvPr/>
        </p:nvSpPr>
        <p:spPr>
          <a:xfrm>
            <a:off x="8826175" y="6280831"/>
            <a:ext cx="336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https://mainor.ee/en/about-us</a:t>
            </a:r>
            <a:r>
              <a:rPr lang="et-E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72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018E18F5-8782-8040-A7CD-D5036D4A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0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16FA4-1135-574F-BE23-DBE234E06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598"/>
          <a:stretch/>
        </p:blipFill>
        <p:spPr>
          <a:xfrm>
            <a:off x="812800" y="5772150"/>
            <a:ext cx="1619504" cy="59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AF411-8AAD-A943-B664-95880C309CCD}"/>
              </a:ext>
            </a:extLst>
          </p:cNvPr>
          <p:cNvSpPr txBox="1"/>
          <p:nvPr/>
        </p:nvSpPr>
        <p:spPr>
          <a:xfrm>
            <a:off x="2714841" y="6069150"/>
            <a:ext cx="140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>
                <a:solidFill>
                  <a:schemeClr val="bg1"/>
                </a:solidFill>
              </a:rPr>
              <a:t>1899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C5FD6B89-788F-7F42-82D2-D176D5F77329}"/>
              </a:ext>
            </a:extLst>
          </p:cNvPr>
          <p:cNvSpPr/>
          <p:nvPr/>
        </p:nvSpPr>
        <p:spPr>
          <a:xfrm>
            <a:off x="1550162" y="1849483"/>
            <a:ext cx="144780" cy="32766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21423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888512E-6B7B-8DE6-02AD-6E2CEF514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r="13602" b="1"/>
          <a:stretch/>
        </p:blipFill>
        <p:spPr bwMode="auto">
          <a:xfrm>
            <a:off x="327942" y="557188"/>
            <a:ext cx="5668684" cy="58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778F73-5FFD-D51D-DCD6-393077BA18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r="17271"/>
          <a:stretch/>
        </p:blipFill>
        <p:spPr bwMode="auto">
          <a:xfrm>
            <a:off x="6195375" y="557189"/>
            <a:ext cx="5674893" cy="586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660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01;p110" descr="A group of people sitting on a bench in a park&#10;&#10;Description automatically generated with medium confidence">
            <a:extLst>
              <a:ext uri="{FF2B5EF4-FFF2-40B4-BE49-F238E27FC236}">
                <a16:creationId xmlns:a16="http://schemas.microsoft.com/office/drawing/2014/main" id="{EB658008-904D-F9D6-4A26-478DAF7B4817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594" y="-29331"/>
            <a:ext cx="12298566" cy="69166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4CE958-6BEC-011F-D47B-CE699AE3FE78}"/>
              </a:ext>
            </a:extLst>
          </p:cNvPr>
          <p:cNvSpPr/>
          <p:nvPr/>
        </p:nvSpPr>
        <p:spPr>
          <a:xfrm rot="2262333">
            <a:off x="9170642" y="-3166612"/>
            <a:ext cx="3491499" cy="3491499"/>
          </a:xfrm>
          <a:prstGeom prst="rect">
            <a:avLst/>
          </a:prstGeom>
          <a:solidFill>
            <a:srgbClr val="FFB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6A1660-005F-CB00-B0EF-79723D80CA3F}"/>
              </a:ext>
            </a:extLst>
          </p:cNvPr>
          <p:cNvSpPr/>
          <p:nvPr/>
        </p:nvSpPr>
        <p:spPr>
          <a:xfrm>
            <a:off x="7453066" y="2173225"/>
            <a:ext cx="4242697" cy="4242697"/>
          </a:xfrm>
          <a:prstGeom prst="ellipse">
            <a:avLst/>
          </a:prstGeom>
          <a:solidFill>
            <a:srgbClr val="AA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50C8C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FEA4A-1068-E147-B6BC-4E044988EE3A}"/>
              </a:ext>
            </a:extLst>
          </p:cNvPr>
          <p:cNvSpPr txBox="1"/>
          <p:nvPr/>
        </p:nvSpPr>
        <p:spPr>
          <a:xfrm>
            <a:off x="7666874" y="3086099"/>
            <a:ext cx="381508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  <a:t>ÜLEMISTE CITY ON </a:t>
            </a:r>
            <a:b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  <a:t>TULEVIKU LINN, KUS </a:t>
            </a:r>
            <a:b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  <a:t>TALENDID SAAVAD </a:t>
            </a:r>
            <a:b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  <a:t>ARENEDA, ENNAST </a:t>
            </a:r>
            <a:b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  <a:t>TEOSTADA JA </a:t>
            </a:r>
            <a:b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b="1" cap="all" dirty="0">
                <a:solidFill>
                  <a:schemeClr val="accent1">
                    <a:lumMod val="50000"/>
                  </a:schemeClr>
                </a:solidFill>
              </a:rPr>
              <a:t>ÕNNESTUDA.</a:t>
            </a:r>
          </a:p>
        </p:txBody>
      </p:sp>
    </p:spTree>
    <p:extLst>
      <p:ext uri="{BB962C8B-B14F-4D97-AF65-F5344CB8AC3E}">
        <p14:creationId xmlns:p14="http://schemas.microsoft.com/office/powerpoint/2010/main" val="81350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7330E-0EA4-6B47-A312-92BDC829C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357" y="847419"/>
            <a:ext cx="5029200" cy="5396582"/>
          </a:xfrm>
        </p:spPr>
        <p:txBody>
          <a:bodyPr>
            <a:norm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Eesti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suuruselt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kolmas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linn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 (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lähtuvalt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erasektori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tööjõumaksudest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) </a:t>
            </a:r>
          </a:p>
          <a:p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2,28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miljardit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linnaku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kogukäive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</a:p>
          <a:p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17 000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talenti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</a:p>
          <a:p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500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ettevõtet</a:t>
            </a:r>
            <a:endParaRPr lang="en-GB" sz="2000" b="1" dirty="0">
              <a:solidFill>
                <a:srgbClr val="002060"/>
              </a:solidFill>
              <a:latin typeface="TT Firs Neue Light" panose="02000803030000020004" pitchFamily="2" charset="77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73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erinevat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rahvust</a:t>
            </a:r>
            <a:endParaRPr lang="en-GB" sz="2000" b="1" dirty="0">
              <a:solidFill>
                <a:srgbClr val="002060"/>
              </a:solidFill>
              <a:latin typeface="TT Firs Neue Light" panose="02000803030000020004" pitchFamily="2" charset="77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Ca 2/3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linnaku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töötajatest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on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kõrgharitud</a:t>
            </a:r>
            <a:endParaRPr lang="en-GB" sz="2000" b="1" dirty="0">
              <a:solidFill>
                <a:srgbClr val="002060"/>
              </a:solidFill>
              <a:latin typeface="TT Firs Neue Light" panose="02000803030000020004" pitchFamily="2" charset="77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50% 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ÜC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ettevõtetest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teeb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koostööd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ülikoolide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ja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teadusasutustega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Ligikaudu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1,68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korda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kõrgem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töötasu</a:t>
            </a:r>
            <a:r>
              <a:rPr lang="en-GB" sz="2000" b="1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Eesti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keskmisega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T Firs Neue Light" panose="02000803030000020004" pitchFamily="2" charset="77"/>
              </a:rPr>
              <a:t>võrreldes</a:t>
            </a:r>
            <a:r>
              <a:rPr lang="en-GB" sz="2000" dirty="0">
                <a:solidFill>
                  <a:srgbClr val="002060"/>
                </a:solidFill>
                <a:latin typeface="TT Firs Neue Light" panose="02000803030000020004" pitchFamily="2" charset="77"/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1EEF7-1F0A-2C4E-85F3-97154209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376" y="1041020"/>
            <a:ext cx="4009038" cy="800100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rgbClr val="002060"/>
                </a:solidFill>
                <a:ea typeface="+mn-ea"/>
                <a:cs typeface="+mn-cs"/>
              </a:rPr>
              <a:t>Kõnekad</a:t>
            </a:r>
            <a:r>
              <a:rPr lang="en-GB" sz="36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a typeface="+mn-ea"/>
                <a:cs typeface="+mn-cs"/>
              </a:rPr>
              <a:t>numbrid</a:t>
            </a:r>
            <a:br>
              <a:rPr lang="en-GB" b="1" dirty="0"/>
            </a:br>
            <a:endParaRPr lang="en-E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0A90AF-9305-63C0-E4F1-A67BB62554E5}"/>
              </a:ext>
            </a:extLst>
          </p:cNvPr>
          <p:cNvGrpSpPr/>
          <p:nvPr/>
        </p:nvGrpSpPr>
        <p:grpSpPr>
          <a:xfrm rot="20051831">
            <a:off x="-1011216" y="6407807"/>
            <a:ext cx="4771239" cy="2351175"/>
            <a:chOff x="4914900" y="598901"/>
            <a:chExt cx="2754234" cy="1357234"/>
          </a:xfrm>
          <a:solidFill>
            <a:srgbClr val="FFAA96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FB4420-1195-3864-AAA2-4680CA8FD1BA}"/>
                </a:ext>
              </a:extLst>
            </p:cNvPr>
            <p:cNvSpPr/>
            <p:nvPr/>
          </p:nvSpPr>
          <p:spPr>
            <a:xfrm>
              <a:off x="4914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4FC9F4-B7D7-AC05-3A0F-24083A10AE30}"/>
                </a:ext>
              </a:extLst>
            </p:cNvPr>
            <p:cNvSpPr/>
            <p:nvPr/>
          </p:nvSpPr>
          <p:spPr>
            <a:xfrm>
              <a:off x="5593517" y="598901"/>
              <a:ext cx="1366083" cy="13572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9C0B4B5-06C9-0573-B909-0381768ED7BA}"/>
                </a:ext>
              </a:extLst>
            </p:cNvPr>
            <p:cNvSpPr/>
            <p:nvPr/>
          </p:nvSpPr>
          <p:spPr>
            <a:xfrm>
              <a:off x="6311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93D96A5-0A28-30C1-7259-EBD6BFDE7BF2}"/>
              </a:ext>
            </a:extLst>
          </p:cNvPr>
          <p:cNvSpPr/>
          <p:nvPr/>
        </p:nvSpPr>
        <p:spPr>
          <a:xfrm rot="2262333">
            <a:off x="4319049" y="-2353511"/>
            <a:ext cx="3491499" cy="3491499"/>
          </a:xfrm>
          <a:prstGeom prst="rect">
            <a:avLst/>
          </a:prstGeom>
          <a:solidFill>
            <a:srgbClr val="FFB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7EB9B7-5F95-5BC1-22BB-8F488D3DA00C}"/>
              </a:ext>
            </a:extLst>
          </p:cNvPr>
          <p:cNvSpPr/>
          <p:nvPr/>
        </p:nvSpPr>
        <p:spPr>
          <a:xfrm>
            <a:off x="6392332" y="5261599"/>
            <a:ext cx="4242697" cy="4242697"/>
          </a:xfrm>
          <a:prstGeom prst="ellipse">
            <a:avLst/>
          </a:prstGeom>
          <a:solidFill>
            <a:srgbClr val="AA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50C8C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166F79-FAB6-9D33-5722-1D9DB5605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63" y="2179968"/>
            <a:ext cx="5874675" cy="34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2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24 hours, 24/7, arrow, logistics delivery, service icon - Download on  Iconfinder">
            <a:extLst>
              <a:ext uri="{FF2B5EF4-FFF2-40B4-BE49-F238E27FC236}">
                <a16:creationId xmlns:a16="http://schemas.microsoft.com/office/drawing/2014/main" id="{665D3399-23F2-394E-BCE1-7DF9C4CD5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990" y="4313313"/>
            <a:ext cx="573226" cy="5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8" descr="Eco City Stock Vector - FreeImages.com">
            <a:extLst>
              <a:ext uri="{FF2B5EF4-FFF2-40B4-BE49-F238E27FC236}">
                <a16:creationId xmlns:a16="http://schemas.microsoft.com/office/drawing/2014/main" id="{EB0BA85E-0A71-0B4B-BEC9-0282CB07E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53097" y="2946880"/>
            <a:ext cx="678119" cy="6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0" descr="Development, growth, increase, performance, productivity, statistics icon -  Download on Iconfinder">
            <a:extLst>
              <a:ext uri="{FF2B5EF4-FFF2-40B4-BE49-F238E27FC236}">
                <a16:creationId xmlns:a16="http://schemas.microsoft.com/office/drawing/2014/main" id="{0DD6CD80-9009-D641-875F-7465D15F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097" y="1602826"/>
            <a:ext cx="678119" cy="6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Cape Town Transport Network | Public Transport | TCT">
            <a:extLst>
              <a:ext uri="{FF2B5EF4-FFF2-40B4-BE49-F238E27FC236}">
                <a16:creationId xmlns:a16="http://schemas.microsoft.com/office/drawing/2014/main" id="{C75A0143-1FF3-2D4D-9CC1-3CBDF1309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698745" y="5455951"/>
            <a:ext cx="986822" cy="986886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9943A-62A2-DF48-A317-51393BDC33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59686" y="315451"/>
            <a:ext cx="1537606" cy="64992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1A0F9-6707-F140-BC63-5D47AABA96F3}"/>
              </a:ext>
            </a:extLst>
          </p:cNvPr>
          <p:cNvSpPr/>
          <p:nvPr/>
        </p:nvSpPr>
        <p:spPr>
          <a:xfrm flipH="1">
            <a:off x="5626330" y="155816"/>
            <a:ext cx="1383878" cy="90089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400" dirty="0">
                <a:latin typeface="Calibri" panose="020F0502020204030204" pitchFamily="34" charset="0"/>
                <a:cs typeface="Calibri" panose="020F0502020204030204" pitchFamily="34" charset="0"/>
              </a:rPr>
              <a:t>Tark linn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020045-4034-554F-99C7-35E111FDFFFD}"/>
              </a:ext>
            </a:extLst>
          </p:cNvPr>
          <p:cNvSpPr/>
          <p:nvPr/>
        </p:nvSpPr>
        <p:spPr>
          <a:xfrm flipH="1">
            <a:off x="5633023" y="4206773"/>
            <a:ext cx="1383878" cy="89131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t-EE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24/7 </a:t>
            </a:r>
            <a:r>
              <a:rPr lang="et-EE" sz="14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lang="et-EE" sz="14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99C18E8-E581-AD4D-9957-90658DC7E60D}"/>
              </a:ext>
            </a:extLst>
          </p:cNvPr>
          <p:cNvSpPr/>
          <p:nvPr/>
        </p:nvSpPr>
        <p:spPr>
          <a:xfrm flipH="1">
            <a:off x="5638359" y="2862026"/>
            <a:ext cx="1522354" cy="89131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Roheline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mitmekülgne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keskkond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C4B28F-76D9-6D46-8FB5-E6FB3BCD3FE0}"/>
              </a:ext>
            </a:extLst>
          </p:cNvPr>
          <p:cNvSpPr/>
          <p:nvPr/>
        </p:nvSpPr>
        <p:spPr>
          <a:xfrm flipH="1">
            <a:off x="5627408" y="1517279"/>
            <a:ext cx="1414170" cy="89131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Kiire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kasvukeskkond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8760B78-C5D6-E34A-9960-8C44808AE160}"/>
              </a:ext>
            </a:extLst>
          </p:cNvPr>
          <p:cNvSpPr/>
          <p:nvPr/>
        </p:nvSpPr>
        <p:spPr>
          <a:xfrm flipH="1">
            <a:off x="5626326" y="5551520"/>
            <a:ext cx="1537377" cy="89131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Rahvusvahelise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logistikakeskuse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osa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7D5BAA6-62D5-344F-A06A-F9941C4F3A8C}"/>
              </a:ext>
            </a:extLst>
          </p:cNvPr>
          <p:cNvSpPr/>
          <p:nvPr/>
        </p:nvSpPr>
        <p:spPr>
          <a:xfrm>
            <a:off x="2918780" y="1577892"/>
            <a:ext cx="1272074" cy="66584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EE" sz="1600" dirty="0">
                <a:latin typeface="Calibri" panose="020F0502020204030204" pitchFamily="34" charset="0"/>
                <a:cs typeface="Calibri" panose="020F0502020204030204" pitchFamily="34" charset="0"/>
              </a:rPr>
              <a:t>Teadmised</a:t>
            </a:r>
          </a:p>
        </p:txBody>
      </p:sp>
      <p:sp>
        <p:nvSpPr>
          <p:cNvPr id="23" name="Content Placeholder 12">
            <a:extLst>
              <a:ext uri="{FF2B5EF4-FFF2-40B4-BE49-F238E27FC236}">
                <a16:creationId xmlns:a16="http://schemas.microsoft.com/office/drawing/2014/main" id="{DD3C9017-2436-1649-AF38-08589D19C3DA}"/>
              </a:ext>
            </a:extLst>
          </p:cNvPr>
          <p:cNvSpPr txBox="1">
            <a:spLocks/>
          </p:cNvSpPr>
          <p:nvPr/>
        </p:nvSpPr>
        <p:spPr>
          <a:xfrm>
            <a:off x="7571105" y="1459738"/>
            <a:ext cx="4188804" cy="45223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Kogukonnafond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Kaasav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eelarve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Kogukonnasündmused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ÜC </a:t>
            </a: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tervisekäitumise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mudel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TestCity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Rahvusvahelised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projektid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Konverentsid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targad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esinejad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B2B ja B2C </a:t>
            </a: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teenused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Võrgustikud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Sotsiaalne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infra</a:t>
            </a:r>
          </a:p>
          <a:p>
            <a:pPr marL="0" indent="0" algn="ctr">
              <a:buNone/>
            </a:pP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F96CF90-4523-3C41-BFBB-EAC1EB5B111C}"/>
              </a:ext>
            </a:extLst>
          </p:cNvPr>
          <p:cNvSpPr/>
          <p:nvPr/>
        </p:nvSpPr>
        <p:spPr>
          <a:xfrm>
            <a:off x="2913596" y="4469615"/>
            <a:ext cx="1272074" cy="66584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EE" sz="1600" dirty="0">
                <a:latin typeface="Calibri" panose="020F0502020204030204" pitchFamily="34" charset="0"/>
                <a:cs typeface="Calibri" panose="020F0502020204030204" pitchFamily="34" charset="0"/>
              </a:rPr>
              <a:t>Kogukond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91842CB-9767-2443-AA69-448F14E11961}"/>
              </a:ext>
            </a:extLst>
          </p:cNvPr>
          <p:cNvSpPr/>
          <p:nvPr/>
        </p:nvSpPr>
        <p:spPr>
          <a:xfrm>
            <a:off x="2913596" y="3517004"/>
            <a:ext cx="1272074" cy="66584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EE" sz="1600" dirty="0">
                <a:latin typeface="Calibri" panose="020F0502020204030204" pitchFamily="34" charset="0"/>
                <a:cs typeface="Calibri" panose="020F0502020204030204" pitchFamily="34" charset="0"/>
              </a:rPr>
              <a:t>Keskkond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568B50E-A5D3-734C-A1FB-BE4466F93BA2}"/>
              </a:ext>
            </a:extLst>
          </p:cNvPr>
          <p:cNvSpPr/>
          <p:nvPr/>
        </p:nvSpPr>
        <p:spPr>
          <a:xfrm>
            <a:off x="2918780" y="2562737"/>
            <a:ext cx="1272074" cy="66584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EE" sz="1600" dirty="0">
                <a:latin typeface="Calibri" panose="020F0502020204030204" pitchFamily="34" charset="0"/>
                <a:cs typeface="Calibri" panose="020F0502020204030204" pitchFamily="34" charset="0"/>
              </a:rPr>
              <a:t>Teenused</a:t>
            </a:r>
          </a:p>
        </p:txBody>
      </p:sp>
      <p:sp>
        <p:nvSpPr>
          <p:cNvPr id="29" name="Left Arrow 28">
            <a:extLst>
              <a:ext uri="{FF2B5EF4-FFF2-40B4-BE49-F238E27FC236}">
                <a16:creationId xmlns:a16="http://schemas.microsoft.com/office/drawing/2014/main" id="{A3EA1CA6-F743-6F48-AB8E-26D2F097BE77}"/>
              </a:ext>
            </a:extLst>
          </p:cNvPr>
          <p:cNvSpPr/>
          <p:nvPr/>
        </p:nvSpPr>
        <p:spPr>
          <a:xfrm>
            <a:off x="7299261" y="3170720"/>
            <a:ext cx="546100" cy="381000"/>
          </a:xfrm>
          <a:prstGeom prst="lef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0" name="Left Arrow 29">
            <a:extLst>
              <a:ext uri="{FF2B5EF4-FFF2-40B4-BE49-F238E27FC236}">
                <a16:creationId xmlns:a16="http://schemas.microsoft.com/office/drawing/2014/main" id="{A27C8F53-4BDB-8347-9A21-3E3997DCD0DE}"/>
              </a:ext>
            </a:extLst>
          </p:cNvPr>
          <p:cNvSpPr/>
          <p:nvPr/>
        </p:nvSpPr>
        <p:spPr>
          <a:xfrm>
            <a:off x="4359686" y="3167407"/>
            <a:ext cx="391948" cy="381000"/>
          </a:xfrm>
          <a:prstGeom prst="lef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DB9634-5CB0-8AED-8AA2-5922EA8B279B}"/>
              </a:ext>
            </a:extLst>
          </p:cNvPr>
          <p:cNvSpPr/>
          <p:nvPr/>
        </p:nvSpPr>
        <p:spPr>
          <a:xfrm>
            <a:off x="1010746" y="3710716"/>
            <a:ext cx="1406417" cy="66584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>
                <a:solidFill>
                  <a:schemeClr val="tx1"/>
                </a:solidFill>
              </a:rPr>
              <a:t>Atraktiivne linnak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D0CE04-5EF6-7B4E-4C3F-73C88CFECD95}"/>
              </a:ext>
            </a:extLst>
          </p:cNvPr>
          <p:cNvSpPr/>
          <p:nvPr/>
        </p:nvSpPr>
        <p:spPr>
          <a:xfrm>
            <a:off x="986338" y="2933628"/>
            <a:ext cx="1406417" cy="66584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>
                <a:solidFill>
                  <a:schemeClr val="tx1"/>
                </a:solidFill>
              </a:rPr>
              <a:t>Edukas majandus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FA16E32-6E2F-9F77-0495-8E5B80F7479B}"/>
              </a:ext>
            </a:extLst>
          </p:cNvPr>
          <p:cNvSpPr/>
          <p:nvPr/>
        </p:nvSpPr>
        <p:spPr>
          <a:xfrm>
            <a:off x="966474" y="2136349"/>
            <a:ext cx="1406417" cy="66584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E" dirty="0">
                <a:solidFill>
                  <a:schemeClr val="tx1"/>
                </a:solidFill>
              </a:rPr>
              <a:t>Õnnelik talent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BB604179-B870-3502-B946-1FE22399ED13}"/>
              </a:ext>
            </a:extLst>
          </p:cNvPr>
          <p:cNvSpPr/>
          <p:nvPr/>
        </p:nvSpPr>
        <p:spPr>
          <a:xfrm>
            <a:off x="2494217" y="3167407"/>
            <a:ext cx="302177" cy="381000"/>
          </a:xfrm>
          <a:prstGeom prst="lef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883C45-0B1F-198B-2B0F-4AA49BC32F9B}"/>
              </a:ext>
            </a:extLst>
          </p:cNvPr>
          <p:cNvSpPr/>
          <p:nvPr/>
        </p:nvSpPr>
        <p:spPr>
          <a:xfrm flipV="1">
            <a:off x="11220567" y="457591"/>
            <a:ext cx="1618802" cy="161880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50C8C8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18D646-8A39-B98D-2CB8-12B40DED2876}"/>
              </a:ext>
            </a:extLst>
          </p:cNvPr>
          <p:cNvSpPr/>
          <p:nvPr/>
        </p:nvSpPr>
        <p:spPr>
          <a:xfrm rot="2262333">
            <a:off x="-282096" y="5889041"/>
            <a:ext cx="2986098" cy="2986098"/>
          </a:xfrm>
          <a:prstGeom prst="rect">
            <a:avLst/>
          </a:prstGeom>
          <a:solidFill>
            <a:srgbClr val="FFB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66D4B6-7A42-931C-BFEB-DB4081D22A20}"/>
              </a:ext>
            </a:extLst>
          </p:cNvPr>
          <p:cNvGrpSpPr/>
          <p:nvPr/>
        </p:nvGrpSpPr>
        <p:grpSpPr>
          <a:xfrm rot="2111249">
            <a:off x="-1709838" y="-1157448"/>
            <a:ext cx="4129684" cy="2035029"/>
            <a:chOff x="4914900" y="598901"/>
            <a:chExt cx="2754234" cy="1357234"/>
          </a:xfrm>
          <a:solidFill>
            <a:srgbClr val="FFAA96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921313E-53F5-32FC-AA8A-4C88B3A02324}"/>
                </a:ext>
              </a:extLst>
            </p:cNvPr>
            <p:cNvSpPr/>
            <p:nvPr/>
          </p:nvSpPr>
          <p:spPr>
            <a:xfrm>
              <a:off x="4914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A096B1-0A63-921E-466B-04FC323E1E30}"/>
                </a:ext>
              </a:extLst>
            </p:cNvPr>
            <p:cNvSpPr/>
            <p:nvPr/>
          </p:nvSpPr>
          <p:spPr>
            <a:xfrm>
              <a:off x="5593517" y="598901"/>
              <a:ext cx="1366083" cy="13572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58F069C-1D66-8388-1457-EFCDEAB6552D}"/>
                </a:ext>
              </a:extLst>
            </p:cNvPr>
            <p:cNvSpPr/>
            <p:nvPr/>
          </p:nvSpPr>
          <p:spPr>
            <a:xfrm>
              <a:off x="6311900" y="598901"/>
              <a:ext cx="1357234" cy="13572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EE" dirty="0"/>
            </a:p>
          </p:txBody>
        </p:sp>
      </p:grpSp>
    </p:spTree>
    <p:extLst>
      <p:ext uri="{BB962C8B-B14F-4D97-AF65-F5344CB8AC3E}">
        <p14:creationId xmlns:p14="http://schemas.microsoft.com/office/powerpoint/2010/main" val="153219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02C8-6561-AA52-8D30-515CA7F48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60985" cy="1325563"/>
          </a:xfrm>
        </p:spPr>
        <p:txBody>
          <a:bodyPr/>
          <a:lstStyle/>
          <a:p>
            <a:r>
              <a:rPr lang="en-GB" sz="3200" b="1" dirty="0" err="1">
                <a:solidFill>
                  <a:srgbClr val="002060"/>
                </a:solidFill>
                <a:ea typeface="+mn-ea"/>
                <a:cs typeface="+mn-cs"/>
              </a:rPr>
              <a:t>Kogukonnafond</a:t>
            </a:r>
            <a:r>
              <a:rPr lang="en-GB" sz="32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a typeface="+mn-ea"/>
                <a:cs typeface="+mn-cs"/>
              </a:rPr>
              <a:t>ja</a:t>
            </a:r>
            <a:r>
              <a:rPr lang="en-GB" sz="32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a typeface="+mn-ea"/>
                <a:cs typeface="+mn-cs"/>
              </a:rPr>
              <a:t>kaasav</a:t>
            </a:r>
            <a:r>
              <a:rPr lang="en-GB" sz="32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a typeface="+mn-ea"/>
                <a:cs typeface="+mn-cs"/>
              </a:rPr>
              <a:t>eelarve</a:t>
            </a:r>
            <a:endParaRPr lang="en-EE" sz="3200" b="1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D79CF-2E86-FA0A-C5D1-EB96F5531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822" y="1531463"/>
            <a:ext cx="5973364" cy="3807920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002060"/>
                </a:solidFill>
                <a:latin typeface="TT Firs Neue Light" panose="02000803030000020004" pitchFamily="2" charset="77"/>
              </a:rPr>
              <a:t>Iga ettevõte panustab fondi summas, mis kujuneb lähtuvalt töötajate arvust.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002060"/>
                </a:solidFill>
                <a:latin typeface="TT Firs Neue Light" panose="02000803030000020004" pitchFamily="2" charset="77"/>
              </a:rPr>
              <a:t>Linnaku arendajad panustavad kogukonnafondi koos ettevõtetega ning garanteerivad fondi kasutamise läbipaistvuse.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002060"/>
                </a:solidFill>
                <a:latin typeface="TT Firs Neue Light" panose="02000803030000020004" pitchFamily="2" charset="77"/>
              </a:rPr>
              <a:t>Fondist rahastatakse uusi ideid, mida kogukond peab endale vajalikuks ning mis on kooskõlas Ülemiste City väärtuste ja fookusvaldkondadega.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002060"/>
                </a:solidFill>
                <a:latin typeface="TT Firs Neue Light" panose="02000803030000020004" pitchFamily="2" charset="77"/>
              </a:rPr>
              <a:t>Kogukonnaliikmed saavad kaasava eelarve raames oma ideid esitada. Ideed, mida kogukonnafondist rahastatakse, valitakse välja hääletuse teel.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002060"/>
                </a:solidFill>
                <a:latin typeface="TT Firs Neue Light" panose="02000803030000020004" pitchFamily="2" charset="77"/>
              </a:rPr>
              <a:t>Linnaku ettevõtete ja arendajate huve kogukonnafondi vahendite jagamisel esindab eraldiseisev nõukoda, kuhu kuulub 9 liiget, sealhulgas 5 ettevõtete esindajat. Nõukoda käib koos kaks korda aastas.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t-EE" sz="1600" dirty="0">
                <a:solidFill>
                  <a:srgbClr val="002060"/>
                </a:solidFill>
                <a:latin typeface="TT Firs Neue Light" panose="02000803030000020004" pitchFamily="2" charset="77"/>
              </a:rPr>
              <a:t>Otsused, mida kogukonnafondist rahastatakse, langetatakse aasta lõikes.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5C42B-9F98-F9C2-CB58-DE6AEC70B260}"/>
              </a:ext>
            </a:extLst>
          </p:cNvPr>
          <p:cNvSpPr txBox="1"/>
          <p:nvPr/>
        </p:nvSpPr>
        <p:spPr>
          <a:xfrm>
            <a:off x="6299185" y="4110819"/>
            <a:ext cx="5703629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3200" b="1" dirty="0" err="1">
                <a:solidFill>
                  <a:srgbClr val="002060"/>
                </a:solidFill>
                <a:latin typeface="Calibri"/>
                <a:ea typeface="+mn-ea"/>
                <a:cs typeface="+mn-cs"/>
                <a:sym typeface="Calibri"/>
              </a:rPr>
              <a:t>Kogukonnafondi</a:t>
            </a:r>
            <a:r>
              <a:rPr lang="en-GB" sz="3200" b="1" dirty="0">
                <a:solidFill>
                  <a:srgbClr val="002060"/>
                </a:solidFill>
                <a:latin typeface="Calibri"/>
                <a:ea typeface="+mn-ea"/>
                <a:cs typeface="+mn-cs"/>
                <a:sym typeface="Calibri"/>
              </a:rPr>
              <a:t> 2024 </a:t>
            </a:r>
            <a:r>
              <a:rPr lang="en-GB" sz="3200" b="1" dirty="0" err="1">
                <a:solidFill>
                  <a:srgbClr val="002060"/>
                </a:solidFill>
                <a:latin typeface="Calibri"/>
                <a:ea typeface="+mn-ea"/>
                <a:cs typeface="+mn-cs"/>
                <a:sym typeface="Calibri"/>
              </a:rPr>
              <a:t>eelarve</a:t>
            </a:r>
            <a:r>
              <a:rPr lang="en-GB" sz="3200" b="1" dirty="0">
                <a:solidFill>
                  <a:srgbClr val="002060"/>
                </a:solidFill>
                <a:latin typeface="Calibri"/>
                <a:ea typeface="+mn-ea"/>
                <a:cs typeface="+mn-cs"/>
                <a:sym typeface="Calibri"/>
              </a:rPr>
              <a:t> 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Kaasava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eelarve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konkursi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võitnud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idee: 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Vertikaalhaljastuse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rajamine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erinevate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linnaku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hoonete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seintele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eesmärgiga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muuta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linnaruumi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rohelisemaks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ja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kaunimaks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20 000 €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Ülemiste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City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pargi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kontseptsiooni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uuendamine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ja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Kogukonnapäeva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võimestamine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,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kokku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18 000 €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Heategevus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: Junior Achievement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Eesti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</a:t>
            </a:r>
            <a:r>
              <a:rPr lang="en-GB" sz="1500" dirty="0" err="1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Sihtasutus</a:t>
            </a:r>
            <a:r>
              <a:rPr lang="en-GB" sz="1500" dirty="0">
                <a:solidFill>
                  <a:srgbClr val="002060"/>
                </a:solidFill>
                <a:latin typeface="TT Firs Neue Light" panose="02000803030000020004" pitchFamily="2" charset="77"/>
                <a:cs typeface="Calibri"/>
                <a:sym typeface="Calibri"/>
              </a:rPr>
              <a:t> 2000 €</a:t>
            </a:r>
          </a:p>
        </p:txBody>
      </p:sp>
      <p:pic>
        <p:nvPicPr>
          <p:cNvPr id="6" name="Picture 6" descr="A group of children raising their hands&#10;&#10;Description automatically generated">
            <a:extLst>
              <a:ext uri="{FF2B5EF4-FFF2-40B4-BE49-F238E27FC236}">
                <a16:creationId xmlns:a16="http://schemas.microsoft.com/office/drawing/2014/main" id="{A6AC7C06-C896-968C-6C9C-31D74E0C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93" y="363647"/>
            <a:ext cx="5460985" cy="35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A35D00-33AD-8E9A-413C-3FDD484B5F4F}"/>
              </a:ext>
            </a:extLst>
          </p:cNvPr>
          <p:cNvSpPr/>
          <p:nvPr/>
        </p:nvSpPr>
        <p:spPr>
          <a:xfrm rot="2262333">
            <a:off x="4150665" y="-2852588"/>
            <a:ext cx="3491499" cy="3491499"/>
          </a:xfrm>
          <a:prstGeom prst="rect">
            <a:avLst/>
          </a:prstGeom>
          <a:solidFill>
            <a:srgbClr val="FFB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1F4E7A-E92E-6772-1901-6D7CDF8D2F13}"/>
              </a:ext>
            </a:extLst>
          </p:cNvPr>
          <p:cNvSpPr/>
          <p:nvPr/>
        </p:nvSpPr>
        <p:spPr>
          <a:xfrm>
            <a:off x="2776415" y="5339383"/>
            <a:ext cx="4242697" cy="4242697"/>
          </a:xfrm>
          <a:prstGeom prst="ellipse">
            <a:avLst/>
          </a:prstGeom>
          <a:solidFill>
            <a:srgbClr val="AA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50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5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CE58B-8F30-82D2-B003-7917FE0AB5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62" y="241291"/>
            <a:ext cx="4670108" cy="3117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21937-DD1B-CC0B-1D39-F30E72C3F1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62" y="3518213"/>
            <a:ext cx="4670109" cy="310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B261F-C1F6-167A-A300-3192ED31C2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899" y="234163"/>
            <a:ext cx="3287807" cy="2194611"/>
          </a:xfrm>
          <a:prstGeom prst="rect">
            <a:avLst/>
          </a:prstGeom>
        </p:spPr>
      </p:pic>
      <p:pic>
        <p:nvPicPr>
          <p:cNvPr id="1026" name="Picture 2" descr="A group of people in clothing performing on a stage&#10;&#10;Description automatically generated">
            <a:extLst>
              <a:ext uri="{FF2B5EF4-FFF2-40B4-BE49-F238E27FC236}">
                <a16:creationId xmlns:a16="http://schemas.microsoft.com/office/drawing/2014/main" id="{B3055177-606E-E0AB-F8C9-C2CDB41E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94" y="4436354"/>
            <a:ext cx="3287807" cy="218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erson jumping over another person&#10;&#10;Description automatically generated">
            <a:extLst>
              <a:ext uri="{FF2B5EF4-FFF2-40B4-BE49-F238E27FC236}">
                <a16:creationId xmlns:a16="http://schemas.microsoft.com/office/drawing/2014/main" id="{1CCFF9DA-9529-EB7F-572B-DF2E72E6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13" y="241291"/>
            <a:ext cx="2833444" cy="407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058DB19-73B1-E300-2B85-33AD67DF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262" y="2548738"/>
            <a:ext cx="2833444" cy="407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574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'i kujundu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07B97C1199F5478DC05DF3242AD3DF" ma:contentTypeVersion="18" ma:contentTypeDescription="Create a new document." ma:contentTypeScope="" ma:versionID="b0852536f277c6997dcca5ed431d20b9">
  <xsd:schema xmlns:xsd="http://www.w3.org/2001/XMLSchema" xmlns:xs="http://www.w3.org/2001/XMLSchema" xmlns:p="http://schemas.microsoft.com/office/2006/metadata/properties" xmlns:ns2="f70928ff-f1de-49a3-9d4b-8b10157b4616" xmlns:ns3="d0e2cc41-c66d-479f-8934-02a545e02161" xmlns:ns4="0ff968dc-b772-4d34-be88-43090840476e" targetNamespace="http://schemas.microsoft.com/office/2006/metadata/properties" ma:root="true" ma:fieldsID="81211b514abb2f7af59d39198aeecbdd" ns2:_="" ns3:_="" ns4:_="">
    <xsd:import namespace="f70928ff-f1de-49a3-9d4b-8b10157b4616"/>
    <xsd:import namespace="d0e2cc41-c66d-479f-8934-02a545e02161"/>
    <xsd:import namespace="0ff968dc-b772-4d34-be88-4309084047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0928ff-f1de-49a3-9d4b-8b10157b4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843994d-299d-47cd-85f6-fe441d3455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e2cc41-c66d-479f-8934-02a545e0216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968dc-b772-4d34-be88-43090840476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43dce0b-798a-4979-a87a-fdbe5dc47eb8}" ma:internalName="TaxCatchAll" ma:showField="CatchAllData" ma:web="0ff968dc-b772-4d34-be88-4309084047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B70C2B-334A-495B-9E4C-931E379875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74EB40-D33F-4AA5-9C69-01A820ACFB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0928ff-f1de-49a3-9d4b-8b10157b4616"/>
    <ds:schemaRef ds:uri="d0e2cc41-c66d-479f-8934-02a545e02161"/>
    <ds:schemaRef ds:uri="0ff968dc-b772-4d34-be88-4309084047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4140</TotalTime>
  <Words>322</Words>
  <Application>Microsoft Macintosh PowerPoint</Application>
  <PresentationFormat>Widescreen</PresentationFormat>
  <Paragraphs>56</Paragraphs>
  <Slides>17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TT Firs Neue Light</vt:lpstr>
      <vt:lpstr>Arial</vt:lpstr>
      <vt:lpstr>Calibri</vt:lpstr>
      <vt:lpstr>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Kõnekad numbrid </vt:lpstr>
      <vt:lpstr>PowerPoint Presentation</vt:lpstr>
      <vt:lpstr>Kogukonnafond ja kaasav eelarve</vt:lpstr>
      <vt:lpstr>PowerPoint Presentation</vt:lpstr>
      <vt:lpstr>PowerPoint Presentation</vt:lpstr>
      <vt:lpstr>Ülemiste linnaku tervise mudel</vt:lpstr>
      <vt:lpstr>ÜC tervisemudeli rakendamine </vt:lpstr>
      <vt:lpstr>PowerPoint Presentation</vt:lpstr>
      <vt:lpstr>PowerPoint Presentation</vt:lpstr>
      <vt:lpstr>PowerPoint Presentation</vt:lpstr>
      <vt:lpstr>PowerPoint Presentation</vt:lpstr>
      <vt:lpstr>TERETULEMAST ÜLEMISTE CITY KOGUKONDA!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Rauno Mätas</dc:creator>
  <cp:lastModifiedBy>Eneken Titov</cp:lastModifiedBy>
  <cp:revision>41</cp:revision>
  <dcterms:created xsi:type="dcterms:W3CDTF">2022-02-01T15:21:52Z</dcterms:created>
  <dcterms:modified xsi:type="dcterms:W3CDTF">2024-09-17T18:32:54Z</dcterms:modified>
</cp:coreProperties>
</file>